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0" autoAdjust="0"/>
  </p:normalViewPr>
  <p:slideViewPr>
    <p:cSldViewPr>
      <p:cViewPr>
        <p:scale>
          <a:sx n="66" d="100"/>
          <a:sy n="66" d="100"/>
        </p:scale>
        <p:origin x="-2058" y="-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0480-D464-4973-8D76-EAEEAD0DC251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BDFF-718B-474B-8D88-8AB9E3A15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xKBILtKPc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google.android.stardroid&amp;hl=en_U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HONJiYdf6HI" TargetMode="External"/><Relationship Id="rId4" Type="http://schemas.openxmlformats.org/officeDocument/2006/relationships/hyperlink" Target="https://www.youtube.com/watch?v=7DjJ3r4XG0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Ln8jluhEI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oEcc58tEi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Dv51vr11g1c" TargetMode="External"/><Relationship Id="rId4" Type="http://schemas.openxmlformats.org/officeDocument/2006/relationships/hyperlink" Target="https://www.youtube.com/watch?v=JaudGwe34Ro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Školski</a:t>
            </a:r>
            <a:r>
              <a:rPr lang="hr-HR" baseline="0" dirty="0" smtClean="0"/>
              <a:t> sat: Orijentacija u prostoru </a:t>
            </a:r>
            <a:r>
              <a:rPr lang="hr-HR" dirty="0" smtClean="0">
                <a:hlinkClick r:id="rId3"/>
              </a:rPr>
              <a:t>https://www.youtube.com/watch?v=BxKBILtKPcM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uz pomoć crteža ponavlja pojmove: stajalište, strane svijeta, obzor ili vidokrug, obzornica ili horizont, zenit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na primjeru u stvarnom okruženju objašnjava pojam orijentacije (strane svijeta, stajalište)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Aplikacija za promatranje noćnog neba: </a:t>
            </a:r>
            <a:r>
              <a:rPr lang="hr-HR" dirty="0" smtClean="0">
                <a:hlinkClick r:id="rId3"/>
              </a:rPr>
              <a:t>https://play.google.com/store/apps/details?id=com.google.android.stardroid&amp;hl=en_US</a:t>
            </a:r>
            <a:endParaRPr lang="hr-HR" dirty="0" smtClean="0"/>
          </a:p>
          <a:p>
            <a:r>
              <a:rPr lang="hr-HR" dirty="0" smtClean="0"/>
              <a:t>Kako pronaći Sjevernjaču:</a:t>
            </a:r>
            <a:r>
              <a:rPr lang="hr-HR" baseline="0" dirty="0" smtClean="0"/>
              <a:t> </a:t>
            </a:r>
            <a:r>
              <a:rPr lang="hr-HR" dirty="0" smtClean="0">
                <a:hlinkClick r:id="rId4"/>
              </a:rPr>
              <a:t>https://www.youtube.com/watch?v=7DjJ3r4XG0E</a:t>
            </a:r>
            <a:endParaRPr lang="hr-HR" dirty="0" smtClean="0"/>
          </a:p>
          <a:p>
            <a:r>
              <a:rPr lang="hr-HR" dirty="0" smtClean="0"/>
              <a:t>Zvjezdoznanci</a:t>
            </a:r>
            <a:r>
              <a:rPr lang="hr-HR" baseline="0" dirty="0" smtClean="0"/>
              <a:t> – epizoda o Sjevernjači i Malom medvjedu: </a:t>
            </a:r>
            <a:r>
              <a:rPr lang="hr-HR" dirty="0" smtClean="0">
                <a:hlinkClick r:id="rId5"/>
              </a:rPr>
              <a:t>https://www.youtube.com/watch?v=HONJiYdf6HI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određuje glavne i sporedne strane svijeta kompasom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objašnjava i pokazuje orijentacijupomoću topografske karte – kako se usjeveruje topografska karta pomoću kompasa, određuje stajalište, odredište, pravac kretanja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usjeveruje topografsku kartu s pomoću kompasa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određuje na karti stajalište, odredište, pravac kretanja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Svijet geografije:</a:t>
            </a:r>
            <a:r>
              <a:rPr lang="hr-HR" baseline="0" dirty="0" smtClean="0"/>
              <a:t> </a:t>
            </a:r>
            <a:r>
              <a:rPr lang="hr-HR" dirty="0" smtClean="0">
                <a:hlinkClick r:id="rId3"/>
              </a:rPr>
              <a:t>https://www.youtube.com/watch?v=t-Ln8jluhEI</a:t>
            </a:r>
            <a:r>
              <a:rPr lang="hr-HR" dirty="0" smtClean="0"/>
              <a:t> Orijentacija karte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 kako se koristimo pravcima u prirodi za orijentaciju – orijentira kartu pomoću objekata u prirodi, određuje stajalište pomoću pravca objekata u prirodi ( odrediti tri pravca koja su okrenuta prema različitim stranama svijeta, a sjecište tih pravaca je njegovo stajalište. Na svakom pravcu treba odabrati dvije istaknute točke koje trebaju biti što više razmaknute jedna od druge.)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Fotografije preuzete iz Windows cliapart biblioteke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nabraja primjere suvremene orijentacije (GNSS), pokazuje GPS uređaj i objašnjava način rada </a:t>
            </a:r>
          </a:p>
          <a:p>
            <a:r>
              <a:rPr lang="hr-HR" dirty="0" smtClean="0"/>
              <a:t>Što je Galileo: </a:t>
            </a:r>
            <a:r>
              <a:rPr lang="hr-HR" dirty="0" smtClean="0">
                <a:hlinkClick r:id="rId3"/>
              </a:rPr>
              <a:t>https://www.youtube.com/watch?v=6oEcc58tEiA</a:t>
            </a:r>
            <a:endParaRPr lang="hr-HR" dirty="0" smtClean="0"/>
          </a:p>
          <a:p>
            <a:r>
              <a:rPr lang="hr-HR" dirty="0" smtClean="0"/>
              <a:t>Još o Galileu: </a:t>
            </a:r>
            <a:r>
              <a:rPr lang="hr-HR" dirty="0" smtClean="0">
                <a:hlinkClick r:id="rId4"/>
              </a:rPr>
              <a:t>https://www.youtube.com/watch?v=JaudGwe34Ro</a:t>
            </a:r>
            <a:r>
              <a:rPr lang="hr-HR" dirty="0" smtClean="0"/>
              <a:t>; </a:t>
            </a:r>
            <a:r>
              <a:rPr lang="hr-HR" dirty="0" smtClean="0">
                <a:hlinkClick r:id="rId5"/>
              </a:rPr>
              <a:t>https://www.youtube.com/watch?v=Dv51vr11g1c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BDFF-718B-474B-8D88-8AB9E3A1598C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40917" r="3226" b="40917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Orijentacija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Čime se i kako služim u učenju geografije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3" y="38100"/>
            <a:ext cx="8377269" cy="50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-357222" y="2967058"/>
            <a:ext cx="342902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57818" y="757209"/>
            <a:ext cx="307183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lt1"/>
                </a:solidFill>
              </a:rPr>
              <a:t>Kompas postavimo uz rub zemljovida.</a:t>
            </a:r>
            <a:endParaRPr lang="hr-HR" dirty="0">
              <a:solidFill>
                <a:schemeClr val="l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1900217"/>
            <a:ext cx="3071833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lt1"/>
                </a:solidFill>
              </a:rPr>
              <a:t>Zemljovid okrećemo dok se kompasova igla ne poklopi s oznakom sjevera.</a:t>
            </a:r>
            <a:endParaRPr lang="hr-HR" dirty="0">
              <a:solidFill>
                <a:schemeClr val="lt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9781235">
            <a:off x="1270024" y="1067536"/>
            <a:ext cx="3929090" cy="4000528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Pomoću objekata u prirodi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orijentacija karte i određivanje stajališta pomoću objekata u prirodi</a:t>
            </a:r>
            <a:endParaRPr lang="hr-HR" dirty="0"/>
          </a:p>
        </p:txBody>
      </p:sp>
      <p:pic>
        <p:nvPicPr>
          <p:cNvPr id="2050" name="Picture 2" descr="C:\Users\Svjetlana\AppData\Local\Microsoft\Windows\Temporary Internet Files\Content.IE5\I1QKF4EE\9tkdw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46225"/>
            <a:ext cx="3845719" cy="3076575"/>
          </a:xfrm>
          <a:prstGeom prst="rect">
            <a:avLst/>
          </a:prstGeom>
          <a:noFill/>
        </p:spPr>
      </p:pic>
      <p:pic>
        <p:nvPicPr>
          <p:cNvPr id="2051" name="Picture 3" descr="C:\Users\Svjetlana\AppData\Local\Microsoft\Windows\Temporary Internet Files\Content.IE5\LFCJFN70\Pieter_Both,_mountai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5900"/>
            <a:ext cx="4262966" cy="319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713234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Pomoću satelitskih navigacijskih uređaja (GPS, Galileo )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818" r="34978"/>
          <a:stretch>
            <a:fillRect/>
          </a:stretch>
        </p:blipFill>
        <p:spPr bwMode="auto">
          <a:xfrm>
            <a:off x="3184525" y="1365250"/>
            <a:ext cx="40703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6270"/>
          <a:stretch>
            <a:fillRect/>
          </a:stretch>
        </p:blipFill>
        <p:spPr bwMode="auto">
          <a:xfrm>
            <a:off x="6321425" y="1123950"/>
            <a:ext cx="2487006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8926" y="1365250"/>
            <a:ext cx="2654300" cy="3378199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najpouzdaniji i najtočniji način mjerenja</a:t>
            </a:r>
          </a:p>
          <a:p>
            <a:r>
              <a:rPr lang="hr-HR" dirty="0" smtClean="0"/>
              <a:t>GNSS – Globalni Navigacijski Satelitski Sustav – služi za orijentaciju i navigaciju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8387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Što znači orijentirati se?</a:t>
            </a:r>
          </a:p>
          <a:p>
            <a:r>
              <a:rPr lang="hr-HR" dirty="0" smtClean="0"/>
              <a:t>Obrazložite važnost orijentacije u svakodnevnom životu. </a:t>
            </a:r>
          </a:p>
          <a:p>
            <a:pPr lvl="0"/>
            <a:r>
              <a:rPr lang="hr-HR" dirty="0" smtClean="0"/>
              <a:t>Na priloženom crtežu označite glavne i sporedne strane svijeta.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546226"/>
            <a:ext cx="3257550" cy="31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4291"/>
            <a:ext cx="8229600" cy="713234"/>
          </a:xfrm>
        </p:spPr>
        <p:txBody>
          <a:bodyPr>
            <a:normAutofit fontScale="90000"/>
          </a:bodyPr>
          <a:lstStyle/>
          <a:p>
            <a:pPr lvl="0"/>
            <a:r>
              <a:rPr lang="hr-HR" sz="3100" dirty="0" smtClean="0"/>
              <a:t>Na priloženoj skici označite smjer juga, zapada i istoka 21. ožujka ili 23. rujna.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112" y="2028825"/>
            <a:ext cx="5057775" cy="23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3100" dirty="0" smtClean="0"/>
              <a:t>Zaokružite zvijezdu Sjevernjaču na priloženom crtežu.</a:t>
            </a:r>
            <a:endParaRPr lang="hr-HR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718593" y="1727200"/>
          <a:ext cx="3706813" cy="2600302"/>
        </p:xfrm>
        <a:graphic>
          <a:graphicData uri="http://schemas.openxmlformats.org/presentationml/2006/ole">
            <p:oleObj spid="_x0000_s4097" name="Bitmap Image" r:id="rId3" imgW="1914286" imgH="13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651"/>
            <a:ext cx="8229600" cy="3711972"/>
          </a:xfrm>
        </p:spPr>
        <p:txBody>
          <a:bodyPr/>
          <a:lstStyle/>
          <a:p>
            <a:r>
              <a:rPr lang="hr-HR" dirty="0" smtClean="0"/>
              <a:t>Navedite neke suvremene uređaje za navigaciju. </a:t>
            </a:r>
          </a:p>
          <a:p>
            <a:pPr lvl="0"/>
            <a:r>
              <a:rPr lang="hr-HR" dirty="0" smtClean="0"/>
              <a:t>Na priloženoj skici označite stranu svijeta.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228975" y="2451100"/>
          <a:ext cx="2851150" cy="2325323"/>
        </p:xfrm>
        <a:graphic>
          <a:graphicData uri="http://schemas.openxmlformats.org/presentationml/2006/ole">
            <p:oleObj spid="_x0000_s26625" name="Bitmap Image" r:id="rId3" imgW="2323810" imgH="18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50" y="1876425"/>
            <a:ext cx="3019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25" y="2209800"/>
            <a:ext cx="328455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4572000" y="1184275"/>
            <a:ext cx="1870075" cy="663575"/>
          </a:xfrm>
          <a:prstGeom prst="cloudCallout">
            <a:avLst>
              <a:gd name="adj1" fmla="val -73765"/>
              <a:gd name="adj2" fmla="val 145785"/>
            </a:avLst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Stajalište?</a:t>
            </a:r>
            <a:endParaRPr lang="hr-HR" dirty="0"/>
          </a:p>
        </p:txBody>
      </p:sp>
      <p:sp>
        <p:nvSpPr>
          <p:cNvPr id="7" name="Cloud Callout 6"/>
          <p:cNvSpPr/>
          <p:nvPr/>
        </p:nvSpPr>
        <p:spPr>
          <a:xfrm>
            <a:off x="288925" y="1003300"/>
            <a:ext cx="1870075" cy="663575"/>
          </a:xfrm>
          <a:prstGeom prst="cloudCallout">
            <a:avLst>
              <a:gd name="adj1" fmla="val 48864"/>
              <a:gd name="adj2" fmla="val 231089"/>
            </a:avLst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Strane svijeta?</a:t>
            </a:r>
            <a:endParaRPr lang="hr-HR" dirty="0"/>
          </a:p>
        </p:txBody>
      </p:sp>
      <p:sp>
        <p:nvSpPr>
          <p:cNvPr id="8" name="Cloud Callout 7"/>
          <p:cNvSpPr/>
          <p:nvPr/>
        </p:nvSpPr>
        <p:spPr>
          <a:xfrm>
            <a:off x="2400300" y="942975"/>
            <a:ext cx="1870075" cy="663575"/>
          </a:xfrm>
          <a:prstGeom prst="cloudCallout">
            <a:avLst>
              <a:gd name="adj1" fmla="val -9346"/>
              <a:gd name="adj2" fmla="val 228902"/>
            </a:avLst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Obzor?</a:t>
            </a:r>
            <a:endParaRPr lang="hr-HR" dirty="0"/>
          </a:p>
        </p:txBody>
      </p:sp>
      <p:sp>
        <p:nvSpPr>
          <p:cNvPr id="9" name="Cloud Callout 8"/>
          <p:cNvSpPr/>
          <p:nvPr/>
        </p:nvSpPr>
        <p:spPr>
          <a:xfrm>
            <a:off x="3365500" y="2571750"/>
            <a:ext cx="1870075" cy="663575"/>
          </a:xfrm>
          <a:prstGeom prst="cloudCallout">
            <a:avLst>
              <a:gd name="adj1" fmla="val -66780"/>
              <a:gd name="adj2" fmla="val 67043"/>
            </a:avLst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Zenit?</a:t>
            </a:r>
            <a:endParaRPr lang="hr-HR" dirty="0"/>
          </a:p>
        </p:txBody>
      </p:sp>
      <p:sp>
        <p:nvSpPr>
          <p:cNvPr id="10" name="Cloud Callout 9"/>
          <p:cNvSpPr/>
          <p:nvPr/>
        </p:nvSpPr>
        <p:spPr>
          <a:xfrm>
            <a:off x="6864350" y="882650"/>
            <a:ext cx="2159001" cy="663575"/>
          </a:xfrm>
          <a:prstGeom prst="cloudCallout">
            <a:avLst>
              <a:gd name="adj1" fmla="val 7728"/>
              <a:gd name="adj2" fmla="val 130475"/>
            </a:avLst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Orijentacija?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Svjetlana\Documents\školska knjiga\ppt predlosci i slike\smanjene\001_sh56472034.jpg"/>
          <p:cNvPicPr>
            <a:picLocks noChangeAspect="1" noChangeArrowheads="1"/>
          </p:cNvPicPr>
          <p:nvPr/>
        </p:nvPicPr>
        <p:blipFill>
          <a:blip r:embed="rId2" cstate="print"/>
          <a:srcRect t="22197"/>
          <a:stretch>
            <a:fillRect/>
          </a:stretch>
        </p:blipFill>
        <p:spPr bwMode="auto">
          <a:xfrm>
            <a:off x="0" y="701675"/>
            <a:ext cx="9144000" cy="4441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2175" y="769946"/>
            <a:ext cx="8060680" cy="59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Obzor – sve što sa stajališta vidimo oko sebe</a:t>
            </a:r>
            <a:endParaRPr lang="hr-HR" sz="32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118831" y="3915654"/>
            <a:ext cx="9300789" cy="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393" y="4078465"/>
            <a:ext cx="8060680" cy="84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Obzornica/horizont – prividna granica neba i Zemljine površine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znači orijentirati se?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orijentacija (latinski „oriens“ = istok) </a:t>
            </a:r>
          </a:p>
          <a:p>
            <a:r>
              <a:rPr lang="hr-HR" b="1" dirty="0" smtClean="0"/>
              <a:t>orijentirati</a:t>
            </a:r>
            <a:r>
              <a:rPr lang="hr-HR" dirty="0" smtClean="0"/>
              <a:t> se znači odrediti </a:t>
            </a:r>
            <a:r>
              <a:rPr lang="hr-HR" b="1" dirty="0" smtClean="0"/>
              <a:t>strane svijeta (najprije sjever)</a:t>
            </a:r>
            <a:r>
              <a:rPr lang="hr-HR" dirty="0" smtClean="0"/>
              <a:t> i mjesto na kojemu se nalazimo (</a:t>
            </a:r>
            <a:r>
              <a:rPr lang="hr-HR" b="1" dirty="0" smtClean="0"/>
              <a:t>stajalište</a:t>
            </a:r>
            <a:r>
              <a:rPr lang="hr-HR" dirty="0" smtClean="0"/>
              <a:t>)</a:t>
            </a:r>
          </a:p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Kako se možemo orijentirati?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350"/>
            <a:ext cx="8229600" cy="713234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accent2">
                    <a:lumMod val="75000"/>
                  </a:schemeClr>
                </a:solidFill>
              </a:rPr>
              <a:t>Pomoću Sunca i sjene predmeta </a:t>
            </a:r>
            <a:endParaRPr lang="hr-H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575" y="2209800"/>
            <a:ext cx="3679826" cy="2384822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4" name="Sun 3"/>
          <p:cNvSpPr/>
          <p:nvPr/>
        </p:nvSpPr>
        <p:spPr>
          <a:xfrm>
            <a:off x="7643834" y="2917808"/>
            <a:ext cx="1714512" cy="157163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Up Arrow 4"/>
          <p:cNvSpPr/>
          <p:nvPr/>
        </p:nvSpPr>
        <p:spPr>
          <a:xfrm>
            <a:off x="8191500" y="3838575"/>
            <a:ext cx="1000100" cy="12065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Up Arrow 5"/>
          <p:cNvSpPr/>
          <p:nvPr/>
        </p:nvSpPr>
        <p:spPr>
          <a:xfrm rot="10800000">
            <a:off x="-32" y="3778249"/>
            <a:ext cx="1000100" cy="1270011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8286776" y="2346304"/>
            <a:ext cx="785786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b="1" dirty="0" smtClean="0">
                <a:solidFill>
                  <a:schemeClr val="tx1"/>
                </a:solidFill>
              </a:rPr>
              <a:t>I</a:t>
            </a:r>
            <a:endParaRPr lang="hr-HR" sz="5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389" y="2933700"/>
            <a:ext cx="785786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5400" b="1" dirty="0" smtClean="0">
                <a:solidFill>
                  <a:schemeClr val="tx1"/>
                </a:solidFill>
              </a:rPr>
              <a:t>Z</a:t>
            </a:r>
            <a:endParaRPr lang="hr-HR" sz="5400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C:\Users\Svjetlana\AppData\Local\Microsoft\Windows\Temporary Internet Files\Content.IE5\FYPQ27PJ\MC9000786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752725"/>
            <a:ext cx="928681" cy="1997855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4149725" y="1425575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4994275" y="1666875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U podne je Sunce na jugu.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43372" y="1184275"/>
            <a:ext cx="785786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6000" b="1" dirty="0" smtClean="0">
                <a:solidFill>
                  <a:schemeClr val="tx1"/>
                </a:solidFill>
              </a:rPr>
              <a:t>J</a:t>
            </a:r>
            <a:endParaRPr lang="hr-HR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04046 C -0.02587 -0.05295 -0.03386 -0.06543 -0.04288 -0.08115 C -0.05191 -0.09688 -0.05972 -0.11699 -0.07205 -0.13479 C -0.08438 -0.1526 -0.09966 -0.17017 -0.1165 -0.18844 C -0.13334 -0.2067 -0.15677 -0.22936 -0.17344 -0.24393 C -0.19011 -0.25849 -0.2 -0.26497 -0.2165 -0.27537 C -0.23299 -0.28578 -0.25261 -0.29849 -0.27205 -0.30682 C -0.2915 -0.31514 -0.31233 -0.32138 -0.33316 -0.32531 C -0.354 -0.32925 -0.37118 -0.33063 -0.39705 -0.33086 C -0.42292 -0.3311 -0.45764 -0.33364 -0.48872 -0.32716 C -0.51979 -0.32069 -0.55538 -0.3052 -0.58316 -0.29202 C -0.61094 -0.27884 -0.63299 -0.2652 -0.65538 -0.24763 C -0.67778 -0.23005 -0.69705 -0.21225 -0.71788 -0.18659 C -0.73872 -0.16092 -0.76441 -0.12092 -0.78038 -0.0941 C -0.79636 -0.06728 -0.80538 -0.043 -0.81372 -0.02566 C -0.82205 -0.00832 -0.82483 -0.00716 -0.83038 0.00948 C -0.83594 0.02613 -0.8415 0.05018 -0.84705 0.07422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225" y="641350"/>
            <a:ext cx="8229600" cy="71278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Pomoću Sunca i sata 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934" y="942975"/>
            <a:ext cx="4608131" cy="401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950"/>
            <a:ext cx="50800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Pomoću zvijezde Sjevernjače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770"/>
          <a:stretch>
            <a:fillRect/>
          </a:stretch>
        </p:blipFill>
        <p:spPr bwMode="auto">
          <a:xfrm>
            <a:off x="5718175" y="-21463"/>
            <a:ext cx="3197225" cy="516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799"/>
            <a:ext cx="4537075" cy="2714625"/>
          </a:xfrm>
          <a:prstGeom prst="rect">
            <a:avLst/>
          </a:prstGeom>
        </p:spPr>
        <p:txBody>
          <a:bodyPr/>
          <a:lstStyle/>
          <a:p>
            <a:r>
              <a:rPr lang="hr-HR" sz="2000" i="1" dirty="0" smtClean="0"/>
              <a:t>Pronaći zviježđe Velikog i Malog medvjeda</a:t>
            </a:r>
          </a:p>
          <a:p>
            <a:r>
              <a:rPr lang="hr-HR" sz="2000" i="1" dirty="0" smtClean="0"/>
              <a:t>U zviježđu Velikog medvjeda pronaći dvije najsjajnije zvijezde</a:t>
            </a:r>
          </a:p>
          <a:p>
            <a:r>
              <a:rPr lang="hr-HR" sz="2000" i="1" dirty="0" smtClean="0"/>
              <a:t>Produžiti razmak između njih pet puta </a:t>
            </a:r>
            <a:r>
              <a:rPr lang="hr-HR" sz="2000" i="1" dirty="0" smtClean="0">
                <a:sym typeface="Wingdings" pitchFamily="2" charset="2"/>
              </a:rPr>
              <a:t> Sjevernjača – najsjajnija zvijezda u Malom medvjedu</a:t>
            </a:r>
            <a:endParaRPr lang="hr-H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Pomoću kompasa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7501" y="1480985"/>
            <a:ext cx="3138224" cy="320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50" y="1485900"/>
            <a:ext cx="3200400" cy="3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76225" y="1666875"/>
            <a:ext cx="2305050" cy="30309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Naprava čija magnetna igla pokazuje sjever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97271" y="1560740"/>
            <a:ext cx="422275" cy="3619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7226300" y="4200525"/>
            <a:ext cx="422275" cy="3619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8538936" y="2858861"/>
            <a:ext cx="422275" cy="3619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899150" y="2873375"/>
            <a:ext cx="422275" cy="3619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8174717" y="1968500"/>
            <a:ext cx="422275" cy="36195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8162472" y="3763736"/>
            <a:ext cx="422275" cy="36195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6229803" y="3778250"/>
            <a:ext cx="422275" cy="36195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6200775" y="1968500"/>
            <a:ext cx="422275" cy="36195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225" y="771525"/>
            <a:ext cx="8229600" cy="71278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Pomoću topografske karte i kompasa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710" y="1546225"/>
            <a:ext cx="5069040" cy="307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76224" y="1546225"/>
            <a:ext cx="3330575" cy="31516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Orijentirati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kartu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baseline="0" dirty="0" smtClean="0"/>
              <a:t>Odrediti</a:t>
            </a:r>
            <a:r>
              <a:rPr lang="hr-HR" sz="3200" dirty="0" smtClean="0"/>
              <a:t> stajalište, odredište, pravac kretanja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509</Words>
  <Application>Microsoft Office PowerPoint</Application>
  <PresentationFormat>On-screen Show (16:9)</PresentationFormat>
  <Paragraphs>69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Bitmap Image</vt:lpstr>
      <vt:lpstr>Orijentacija</vt:lpstr>
      <vt:lpstr>Slide 2</vt:lpstr>
      <vt:lpstr>Slide 3</vt:lpstr>
      <vt:lpstr>Što znači orijentirati se?</vt:lpstr>
      <vt:lpstr>Pomoću Sunca i sjene predmeta </vt:lpstr>
      <vt:lpstr>Pomoću Sunca i sata </vt:lpstr>
      <vt:lpstr>Pomoću zvijezde Sjevernjače</vt:lpstr>
      <vt:lpstr>Pomoću kompasa</vt:lpstr>
      <vt:lpstr>Pomoću topografske karte i kompasa</vt:lpstr>
      <vt:lpstr>Slide 10</vt:lpstr>
      <vt:lpstr>Pomoću objekata u prirodi</vt:lpstr>
      <vt:lpstr>Pomoću satelitskih navigacijskih uređaja (GPS, Galileo )</vt:lpstr>
      <vt:lpstr>Ponavljanje </vt:lpstr>
      <vt:lpstr>Na priloženoj skici označite smjer juga, zapada i istoka 21. ožujka ili 23. rujna.</vt:lpstr>
      <vt:lpstr>Zaokružite zvijezdu Sjevernjaču na priloženom crtežu.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13</cp:revision>
  <dcterms:created xsi:type="dcterms:W3CDTF">2019-03-27T12:00:31Z</dcterms:created>
  <dcterms:modified xsi:type="dcterms:W3CDTF">2019-05-30T06:35:24Z</dcterms:modified>
</cp:coreProperties>
</file>